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E290248-C168-497C-A841-D234905E2DC6}">
  <a:tblStyle styleId="{DE290248-C168-497C-A841-D234905E2DC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5.jp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37.jpg"/><Relationship Id="rId5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36.jpg"/><Relationship Id="rId5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38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38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3.jpg"/><Relationship Id="rId6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image" Target="../media/image08.jpg"/><Relationship Id="rId5" Type="http://schemas.openxmlformats.org/officeDocument/2006/relationships/image" Target="../media/image0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Relationship Id="rId4" Type="http://schemas.openxmlformats.org/officeDocument/2006/relationships/image" Target="../media/image0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</a:t>
            </a:r>
            <a:b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(Skills)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2016.03.16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Ricky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정의6 (회복의 기적)</a:t>
            </a:r>
          </a:p>
        </p:txBody>
      </p:sp>
      <p:sp>
        <p:nvSpPr>
          <p:cNvPr id="164" name="Shape 164"/>
          <p:cNvSpPr/>
          <p:nvPr/>
        </p:nvSpPr>
        <p:spPr>
          <a:xfrm>
            <a:off x="1553154" y="1087005"/>
            <a:ext cx="1029285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병원에서 회복이 진행 중일 경우, 시간을 모두 줄여 즉시 완료 시킨다.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부상병 상태인 병력은 영향을 받지 않는다.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12h</a:t>
            </a:r>
          </a:p>
        </p:txBody>
      </p:sp>
      <p:graphicFrame>
        <p:nvGraphicFramePr>
          <p:cNvPr id="165" name="Shape 16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회복의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병원에서 회복을 진행 중인 내 병사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회복 시간을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100% 감소 (즉시완료)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(사용 시)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66" name="Shape 166"/>
          <p:cNvSpPr txBox="1"/>
          <p:nvPr/>
        </p:nvSpPr>
        <p:spPr>
          <a:xfrm>
            <a:off x="3849139" y="6304735"/>
            <a:ext cx="4948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사랑의 여신 아프로디테 (비너스) (그리스로마)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154" y="3860151"/>
            <a:ext cx="1610176" cy="281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36104" y="365760"/>
            <a:ext cx="2544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정의7 (강제 회군)</a:t>
            </a:r>
          </a:p>
        </p:txBody>
      </p:sp>
      <p:sp>
        <p:nvSpPr>
          <p:cNvPr id="173" name="Shape 173"/>
          <p:cNvSpPr/>
          <p:nvPr/>
        </p:nvSpPr>
        <p:spPr>
          <a:xfrm>
            <a:off x="1553154" y="1087005"/>
            <a:ext cx="1029285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행군 중인 부대를 강제로 타운으로 회군시킨다.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나와 타인 모든 부대에게 사용할 수 있다.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 행군 중인 부대에는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가속 아이템이 적용중인 부대에는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174" name="Shape 174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강제 회군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나와 타인을 포함한 모든 부대 (집결 부대는 제외)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해당 부대 소유자의 타운으로 귀환 행군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75" name="Shape 175"/>
          <p:cNvSpPr txBox="1"/>
          <p:nvPr/>
        </p:nvSpPr>
        <p:spPr>
          <a:xfrm>
            <a:off x="2414458" y="6304735"/>
            <a:ext cx="3110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미의 여신 프레이야 (북유럽)</a:t>
            </a:r>
          </a:p>
        </p:txBody>
      </p:sp>
      <p:pic>
        <p:nvPicPr>
          <p:cNvPr descr="http://atlantica.hangame.com/filedata/board/img/200810/84229_1.jp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36" y="3997542"/>
            <a:ext cx="2027554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le.thisisgame.com/upload/tboard/user/2014/02/22/20140222023453_6999.jpg"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4458" y="4020362"/>
            <a:ext cx="3524249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정의8 (생산의 기적)</a:t>
            </a:r>
          </a:p>
        </p:txBody>
      </p:sp>
      <p:sp>
        <p:nvSpPr>
          <p:cNvPr id="183" name="Shape 183"/>
          <p:cNvSpPr/>
          <p:nvPr/>
        </p:nvSpPr>
        <p:spPr>
          <a:xfrm>
            <a:off x="1553154" y="1087005"/>
            <a:ext cx="1029285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2시간 동안 타운내 재료 생산 속도가 2배가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184" name="Shape 184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생산의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재료 생산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생산 시간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1/2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85" name="Shape 185"/>
          <p:cNvSpPr txBox="1"/>
          <p:nvPr/>
        </p:nvSpPr>
        <p:spPr>
          <a:xfrm>
            <a:off x="3057405" y="6247071"/>
            <a:ext cx="3110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창조의 여신 이자나미 (일본)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1" y="3848669"/>
            <a:ext cx="2042984" cy="296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9016" y="3848669"/>
            <a:ext cx="3418702" cy="220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658" y="3869425"/>
            <a:ext cx="4300629" cy="268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정의9 (맹세의 기적)</a:t>
            </a:r>
          </a:p>
        </p:txBody>
      </p:sp>
      <p:sp>
        <p:nvSpPr>
          <p:cNvPr id="194" name="Shape 194"/>
          <p:cNvSpPr/>
          <p:nvPr/>
        </p:nvSpPr>
        <p:spPr>
          <a:xfrm>
            <a:off x="1553154" y="1087005"/>
            <a:ext cx="10292856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다음 1회의 집결에 한해 집결 가능한 최대 병사의 수량이 10% 증가한다.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동안만 지속 시간이 유지된다. (지속 시간 내에 사용하지 않으면 사용된 것으로 간주)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지속 시간 내에 집결을 시작하면, 지속시간이 사라지고, 사용한 것으로 하여 스킬 쿨타임이 돌아 스킬을 다시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집결을 사용한 후, 집결을 취소하면 스킬의 효과는 사라진다.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" name="Shape 19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맹세의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내가 시작한 집결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집결 최대 수량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10%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시(집결 시작 시)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96" name="Shape 196"/>
          <p:cNvSpPr txBox="1"/>
          <p:nvPr/>
        </p:nvSpPr>
        <p:spPr>
          <a:xfrm>
            <a:off x="4216716" y="6304735"/>
            <a:ext cx="3340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질투의 여신 헤라 (그리스로마)</a:t>
            </a:r>
          </a:p>
        </p:txBody>
      </p:sp>
      <p:pic>
        <p:nvPicPr>
          <p:cNvPr descr="http://postfiles9.naver.net/20131027_24/yang456_1382807516894Bx9u0_JPEG/Juno_and_Jupiter_by_Gavin_Hamilton.jpg?type=w2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4" y="4044778"/>
            <a:ext cx="1731304" cy="262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599" y="3850537"/>
            <a:ext cx="2280426" cy="300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정의10 (지혜의 축복)</a:t>
            </a:r>
          </a:p>
        </p:txBody>
      </p:sp>
      <p:sp>
        <p:nvSpPr>
          <p:cNvPr id="204" name="Shape 204"/>
          <p:cNvSpPr/>
          <p:nvPr/>
        </p:nvSpPr>
        <p:spPr>
          <a:xfrm>
            <a:off x="1553154" y="1087005"/>
            <a:ext cx="1029285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2시간 동안 연구 속도가 2배가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205" name="Shape 20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지혜의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연구 속도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연구 속도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100% 증가 (2배)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06" name="Shape 206"/>
          <p:cNvSpPr txBox="1"/>
          <p:nvPr/>
        </p:nvSpPr>
        <p:spPr>
          <a:xfrm>
            <a:off x="3849139" y="6304735"/>
            <a:ext cx="3340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학문의 여신 사라스바띠 (인도)</a:t>
            </a:r>
          </a:p>
        </p:txBody>
      </p:sp>
      <p:pic>
        <p:nvPicPr>
          <p:cNvPr descr="http://cfile213.uf.daum.net/R400x0/2330AC40549FA8C1273767"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91" y="4140417"/>
            <a:ext cx="1786889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umbnail.egloos.net/600x0/http:/pds19.egloos.com/pds/201108/12/86/c0122486_4e451cc05fb57.jpg" id="208" name="Shape 208"/>
          <p:cNvPicPr preferRelativeResize="0"/>
          <p:nvPr/>
        </p:nvPicPr>
        <p:blipFill rotWithShape="1">
          <a:blip r:embed="rId4">
            <a:alphaModFix/>
          </a:blip>
          <a:srcRect b="-1" l="0" r="0" t="-362"/>
          <a:stretch/>
        </p:blipFill>
        <p:spPr>
          <a:xfrm>
            <a:off x="2198440" y="4140417"/>
            <a:ext cx="1539240" cy="2523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le.thisisgame.com/upload/site/pad/info/monsterscreen/20140801153120_7159.png" id="209" name="Shape 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7230" y="4403639"/>
            <a:ext cx="2362834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636104" y="365760"/>
            <a:ext cx="3132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정의11 (경량화의 축복)</a:t>
            </a:r>
          </a:p>
        </p:txBody>
      </p:sp>
      <p:sp>
        <p:nvSpPr>
          <p:cNvPr id="215" name="Shape 215"/>
          <p:cNvSpPr/>
          <p:nvPr/>
        </p:nvSpPr>
        <p:spPr>
          <a:xfrm>
            <a:off x="1553154" y="1087005"/>
            <a:ext cx="10292856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채집을 나가는 첫 부대는 적재량이 1.5배가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동안만 지속 시간이 유지된다. (지속 시간 내에 사용하지 않으면 사용된 것으로 간주)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1.5배의 적재량으로 채집행군을 하던 부대를 회군 시킬 경우, 타운으로 들어가는 즉시 효과는 사라진다.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24h</a:t>
            </a:r>
          </a:p>
        </p:txBody>
      </p:sp>
      <p:graphicFrame>
        <p:nvGraphicFramePr>
          <p:cNvPr id="216" name="Shape 21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경량화의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채집 행군을 진행하는 내 부대의 병사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적재량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50%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24h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시(채집 행군 시작 시)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7" name="Shape 217"/>
          <p:cNvSpPr txBox="1"/>
          <p:nvPr/>
        </p:nvSpPr>
        <p:spPr>
          <a:xfrm>
            <a:off x="2237566" y="6249239"/>
            <a:ext cx="2730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부의 여신 락쉬미 (인도) 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61" y="3997519"/>
            <a:ext cx="1880957" cy="282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7008" y="3996242"/>
            <a:ext cx="3275910" cy="220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636104" y="365760"/>
            <a:ext cx="3132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정의12 (천리안의 기적)</a:t>
            </a:r>
          </a:p>
        </p:txBody>
      </p:sp>
      <p:sp>
        <p:nvSpPr>
          <p:cNvPr id="225" name="Shape 225"/>
          <p:cNvSpPr/>
          <p:nvPr/>
        </p:nvSpPr>
        <p:spPr>
          <a:xfrm>
            <a:off x="1553154" y="1087005"/>
            <a:ext cx="10292856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1회의 정찰은 행군 없이 바로 정찰 정보를 획득한다.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 보호/정찰보호를 사용 중인 타운에는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동안만 지속 시간이 유지된다. (지속 시간 내에 사용하지 않으면 사용된 것으로 간주)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4h</a:t>
            </a:r>
          </a:p>
        </p:txBody>
      </p:sp>
      <p:graphicFrame>
        <p:nvGraphicFramePr>
          <p:cNvPr id="226" name="Shape 22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천리안의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정찰을 시도하는 적 타운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행군 삭제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즉시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4h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7" name="Shape 227"/>
          <p:cNvSpPr txBox="1"/>
          <p:nvPr/>
        </p:nvSpPr>
        <p:spPr>
          <a:xfrm>
            <a:off x="3849139" y="6304735"/>
            <a:ext cx="3340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태양의 여신 아마테라스 (일본)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38" y="4653576"/>
            <a:ext cx="3230879" cy="196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정의13 (신속의 축복)</a:t>
            </a:r>
          </a:p>
        </p:txBody>
      </p:sp>
      <p:sp>
        <p:nvSpPr>
          <p:cNvPr id="234" name="Shape 234"/>
          <p:cNvSpPr/>
          <p:nvPr/>
        </p:nvSpPr>
        <p:spPr>
          <a:xfrm>
            <a:off x="1553154" y="1087005"/>
            <a:ext cx="10292856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처음 행군하는 부대는 행군 속도가 2배가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채집, 집결, 지원 등 모든 행군에 해당한다.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동안만 지속 시간이 유지된다. (지속 시간 내에 사용하지 않으면 사용된 것으로 간주)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235" name="Shape 23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신속의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사용 후, 행군하는 내 부대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행군속도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100% 증가 (2배)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36" name="Shape 236"/>
          <p:cNvSpPr txBox="1"/>
          <p:nvPr/>
        </p:nvSpPr>
        <p:spPr>
          <a:xfrm>
            <a:off x="3305442" y="6304735"/>
            <a:ext cx="3110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인도의 여신 바리공주 (한국)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40" y="4209746"/>
            <a:ext cx="2876228" cy="219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528" y="4209746"/>
            <a:ext cx="2657045" cy="199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정의14 (장인의 축복)</a:t>
            </a:r>
          </a:p>
        </p:txBody>
      </p:sp>
      <p:sp>
        <p:nvSpPr>
          <p:cNvPr id="244" name="Shape 244"/>
          <p:cNvSpPr/>
          <p:nvPr/>
        </p:nvSpPr>
        <p:spPr>
          <a:xfrm>
            <a:off x="1553154" y="1087005"/>
            <a:ext cx="1029285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건설 중인 모든 건물의 건설 시간을 즉시 2시간 감소시킨다.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망치를 여러 개 사용 중 이라면, 모두 적용된다.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245" name="Shape 24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장인의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건설이 진행 중인 내 건물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건설 시간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46" name="Shape 246"/>
          <p:cNvSpPr txBox="1"/>
          <p:nvPr/>
        </p:nvSpPr>
        <p:spPr>
          <a:xfrm>
            <a:off x="4242130" y="6304735"/>
            <a:ext cx="5301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운명의 3여신 노른(베르단디,스쿨드,울드) (북유럽)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130" y="3998875"/>
            <a:ext cx="3007165" cy="227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702" y="3998875"/>
            <a:ext cx="3706264" cy="260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636104" y="365760"/>
            <a:ext cx="2127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정의15 (고양)</a:t>
            </a:r>
          </a:p>
        </p:txBody>
      </p:sp>
      <p:sp>
        <p:nvSpPr>
          <p:cNvPr id="254" name="Shape 254"/>
          <p:cNvSpPr/>
          <p:nvPr/>
        </p:nvSpPr>
        <p:spPr>
          <a:xfrm>
            <a:off x="1553154" y="1087005"/>
            <a:ext cx="102928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첫 전투에 한해 해당 부대 전체 병사의 공격력을 10% 증가 시킨다.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수용 후, 1시간의 전투 대기시간을 가진다. (1시간 이내에 전투를 하지 않을 경우, 스킬을 사용한 것으로 간주하여 쿨타임이 시작)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 후, 효과는 사라지고, 쿨타임이 시작되어 스킬을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자신의 부대에만 적용되며, 집결 중인 타인의 부대에는 영향을 주지 않는다. (내 부대만 효과 적용)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12h</a:t>
            </a:r>
          </a:p>
        </p:txBody>
      </p:sp>
      <p:graphicFrame>
        <p:nvGraphicFramePr>
          <p:cNvPr id="255" name="Shape 255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고양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사용 후, 처음으로 전투하는 내 부대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병사 공격력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10%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56" name="Shape 256"/>
          <p:cNvSpPr txBox="1"/>
          <p:nvPr/>
        </p:nvSpPr>
        <p:spPr>
          <a:xfrm>
            <a:off x="3435178" y="6304735"/>
            <a:ext cx="357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불의 여신 헤스티아 (그리스로마)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54" y="3824607"/>
            <a:ext cx="2726724" cy="291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2016.03.16 	초안 작성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정의16 (방어의 축복)</a:t>
            </a:r>
          </a:p>
        </p:txBody>
      </p:sp>
      <p:sp>
        <p:nvSpPr>
          <p:cNvPr id="263" name="Shape 263"/>
          <p:cNvSpPr/>
          <p:nvPr/>
        </p:nvSpPr>
        <p:spPr>
          <a:xfrm>
            <a:off x="1553154" y="1087005"/>
            <a:ext cx="10292856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 플레이어의 성이 공격 받을 경우, 1회에 한해 타운내 모든 병사의 방어력이 10% 증가.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1시간이 지나거나 1회의 공격을 받아 효과가 적용되면 스킬 효과가 사라진다.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지원을 통한 타운 내의 타인의 부대에는 적용되지 않는다. (내 부대에만 적용)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쿨타임12h</a:t>
            </a:r>
          </a:p>
        </p:txBody>
      </p:sp>
      <p:graphicFrame>
        <p:nvGraphicFramePr>
          <p:cNvPr id="264" name="Shape 264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방어의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주둔 중인 내 병사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방어력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10%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수성 1회 진행, 지속 시간 종료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 (수성 1회 진행)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65" name="Shape 265"/>
          <p:cNvSpPr txBox="1"/>
          <p:nvPr/>
        </p:nvSpPr>
        <p:spPr>
          <a:xfrm>
            <a:off x="3537860" y="6304735"/>
            <a:ext cx="3340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승리의 여신 니케 (그리스로마)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505" y="3962400"/>
            <a:ext cx="1891725" cy="271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정의17 (자연의 축복)</a:t>
            </a:r>
          </a:p>
        </p:txBody>
      </p:sp>
      <p:sp>
        <p:nvSpPr>
          <p:cNvPr id="272" name="Shape 272"/>
          <p:cNvSpPr/>
          <p:nvPr/>
        </p:nvSpPr>
        <p:spPr>
          <a:xfrm>
            <a:off x="1553154" y="1087005"/>
            <a:ext cx="1029285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2시간 동안 타운내 자원 생산 속도가 2배가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273" name="Shape 273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자연의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보유한 자원 생산 건물 모두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생산 속도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100%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04" y="3836771"/>
            <a:ext cx="4629665" cy="29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4831200" y="6304735"/>
            <a:ext cx="357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농사의 여신 쿠시나다히메 (일본)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정의18 (음식의 축복)</a:t>
            </a:r>
          </a:p>
        </p:txBody>
      </p:sp>
      <p:sp>
        <p:nvSpPr>
          <p:cNvPr id="281" name="Shape 281"/>
          <p:cNvSpPr/>
          <p:nvPr/>
        </p:nvSpPr>
        <p:spPr>
          <a:xfrm>
            <a:off x="1553154" y="1087005"/>
            <a:ext cx="1029285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6시간 동안 보유 병사들의 식량소모가 30% 감소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24h</a:t>
            </a:r>
          </a:p>
        </p:txBody>
      </p:sp>
      <p:graphicFrame>
        <p:nvGraphicFramePr>
          <p:cNvPr id="282" name="Shape 282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음식의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식량을 소모하는 내 병사 전체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식량 소모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30%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6시간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24h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3" name="Shape 283"/>
          <p:cNvSpPr txBox="1"/>
          <p:nvPr/>
        </p:nvSpPr>
        <p:spPr>
          <a:xfrm>
            <a:off x="6512680" y="6304735"/>
            <a:ext cx="4033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수렵의 여신 아르테미스 (그리스로마)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154" y="3781580"/>
            <a:ext cx="3084748" cy="308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6" y="3786982"/>
            <a:ext cx="1978748" cy="307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 b="10577" l="0" r="0" t="6144"/>
          <a:stretch/>
        </p:blipFill>
        <p:spPr>
          <a:xfrm>
            <a:off x="4173335" y="3915148"/>
            <a:ext cx="2398207" cy="282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정의19 (건축의 기적)</a:t>
            </a:r>
          </a:p>
        </p:txBody>
      </p:sp>
      <p:sp>
        <p:nvSpPr>
          <p:cNvPr id="292" name="Shape 292"/>
          <p:cNvSpPr/>
          <p:nvPr/>
        </p:nvSpPr>
        <p:spPr>
          <a:xfrm>
            <a:off x="1553154" y="1087005"/>
            <a:ext cx="10292856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성벽의 내구도가 즉시 500만큼 회복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293" name="Shape 293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건축의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성벽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내구도 회복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+500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94" name="Shape 294"/>
          <p:cNvSpPr txBox="1"/>
          <p:nvPr/>
        </p:nvSpPr>
        <p:spPr>
          <a:xfrm>
            <a:off x="2720556" y="6304735"/>
            <a:ext cx="2648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창조의 여신 여와 (중국)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51" y="3861132"/>
            <a:ext cx="2062819" cy="281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108" y="3874978"/>
            <a:ext cx="1841300" cy="242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636104" y="365760"/>
            <a:ext cx="2901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정의20 (감속의 권능)</a:t>
            </a:r>
          </a:p>
        </p:txBody>
      </p:sp>
      <p:sp>
        <p:nvSpPr>
          <p:cNvPr id="302" name="Shape 302"/>
          <p:cNvSpPr/>
          <p:nvPr/>
        </p:nvSpPr>
        <p:spPr>
          <a:xfrm>
            <a:off x="1553154" y="1087005"/>
            <a:ext cx="1029285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30분 동안 나에게 행군하는 모든 적 부대들의 행군속도가 1/5로 감소한다.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아군의 부대는 영향을 받지 않는다.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12시간</a:t>
            </a:r>
          </a:p>
        </p:txBody>
      </p:sp>
      <p:graphicFrame>
        <p:nvGraphicFramePr>
          <p:cNvPr id="303" name="Shape 303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감속의 권능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내 타운으로 행군/정찰 중인 모든 적 부대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행군 속도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500% 감소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30m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04" name="Shape 304"/>
          <p:cNvSpPr txBox="1"/>
          <p:nvPr/>
        </p:nvSpPr>
        <p:spPr>
          <a:xfrm>
            <a:off x="2386572" y="6304735"/>
            <a:ext cx="2797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어둠의 여신 닉스(그리스)</a:t>
            </a:r>
          </a:p>
        </p:txBody>
      </p:sp>
      <p:pic>
        <p:nvPicPr>
          <p:cNvPr descr="http://postfiles9.naver.net/20151125_8/yokim70_1448443606093O7KLx_JPEG/BandPhoto_2015_11_25_18_26_14.jpg?type=w2"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572" y="3935585"/>
            <a:ext cx="3503482" cy="204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253" y="3935585"/>
            <a:ext cx="3643113" cy="204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283" y="3937685"/>
            <a:ext cx="2008089" cy="284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727" y="295860"/>
            <a:ext cx="3527088" cy="627731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4547285" y="6046573"/>
            <a:ext cx="601363" cy="526606"/>
          </a:xfrm>
          <a:prstGeom prst="rect">
            <a:avLst/>
          </a:prstGeom>
          <a:solidFill>
            <a:srgbClr val="0D0D1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2525" y="6118373"/>
            <a:ext cx="455052" cy="3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318276" y="6007251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 메뉴의 스킬 버튼을 통해 스킬 popup 호출</a:t>
            </a:r>
          </a:p>
        </p:txBody>
      </p:sp>
      <p:cxnSp>
        <p:nvCxnSpPr>
          <p:cNvPr id="317" name="Shape 317"/>
          <p:cNvCxnSpPr/>
          <p:nvPr/>
        </p:nvCxnSpPr>
        <p:spPr>
          <a:xfrm>
            <a:off x="1994164" y="6290216"/>
            <a:ext cx="2742593" cy="196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553" y="295860"/>
            <a:ext cx="3527088" cy="627731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4672080" y="6366785"/>
            <a:ext cx="41549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320" name="Shape 320"/>
          <p:cNvSpPr/>
          <p:nvPr/>
        </p:nvSpPr>
        <p:spPr>
          <a:xfrm>
            <a:off x="10138564" y="4561473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 메뉴의 스킬 버튼을 통해 스킬 popup 호출.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스킬 목록이 노출 됨. (비활성화 스킬은 어둡게처리)</a:t>
            </a:r>
          </a:p>
        </p:txBody>
      </p:sp>
      <p:sp>
        <p:nvSpPr>
          <p:cNvPr id="321" name="Shape 321"/>
          <p:cNvSpPr/>
          <p:nvPr/>
        </p:nvSpPr>
        <p:spPr>
          <a:xfrm>
            <a:off x="6369553" y="302760"/>
            <a:ext cx="3538350" cy="6253325"/>
          </a:xfrm>
          <a:prstGeom prst="rect">
            <a:avLst/>
          </a:prstGeom>
          <a:solidFill>
            <a:schemeClr val="dk1">
              <a:alpha val="68627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6512767" y="4985351"/>
            <a:ext cx="3247051" cy="89643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8178" y="5101417"/>
            <a:ext cx="613360" cy="605787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6803" y="5101417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5425" y="5101417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14045" y="5101417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7" name="Shape 327"/>
          <p:cNvSpPr/>
          <p:nvPr/>
        </p:nvSpPr>
        <p:spPr>
          <a:xfrm>
            <a:off x="6512767" y="4705332"/>
            <a:ext cx="3247051" cy="280019"/>
          </a:xfrm>
          <a:prstGeom prst="rect">
            <a:avLst/>
          </a:prstGeom>
          <a:solidFill>
            <a:srgbClr val="1F3864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여신의 축복</a:t>
            </a:r>
          </a:p>
        </p:txBody>
      </p:sp>
      <p:sp>
        <p:nvSpPr>
          <p:cNvPr id="328" name="Shape 328"/>
          <p:cNvSpPr/>
          <p:nvPr/>
        </p:nvSpPr>
        <p:spPr>
          <a:xfrm>
            <a:off x="9014045" y="5616123"/>
            <a:ext cx="613355" cy="1754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01:59:59</a:t>
            </a:r>
          </a:p>
        </p:txBody>
      </p:sp>
      <p:cxnSp>
        <p:nvCxnSpPr>
          <p:cNvPr id="329" name="Shape 329"/>
          <p:cNvCxnSpPr/>
          <p:nvPr/>
        </p:nvCxnSpPr>
        <p:spPr>
          <a:xfrm flipH="1">
            <a:off x="9753861" y="4844437"/>
            <a:ext cx="384702" cy="99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0" name="Shape 330"/>
          <p:cNvSpPr/>
          <p:nvPr/>
        </p:nvSpPr>
        <p:spPr>
          <a:xfrm>
            <a:off x="10138564" y="5407419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사용한 스킬은 쿨타임Ui 노출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중인 스킬은 지속 시간 Ui 노출</a:t>
            </a:r>
          </a:p>
        </p:txBody>
      </p:sp>
      <p:cxnSp>
        <p:nvCxnSpPr>
          <p:cNvPr id="331" name="Shape 331"/>
          <p:cNvCxnSpPr/>
          <p:nvPr/>
        </p:nvCxnSpPr>
        <p:spPr>
          <a:xfrm flipH="1">
            <a:off x="9635879" y="5690383"/>
            <a:ext cx="502684" cy="168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2" name="Shape 332"/>
          <p:cNvSpPr/>
          <p:nvPr/>
        </p:nvSpPr>
        <p:spPr>
          <a:xfrm>
            <a:off x="10138564" y="6086137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적용 중인 스킬이 있을 경우, 이펙트로 움직임을 표현</a:t>
            </a:r>
          </a:p>
        </p:txBody>
      </p:sp>
      <p:sp>
        <p:nvSpPr>
          <p:cNvPr id="333" name="Shape 333"/>
          <p:cNvSpPr/>
          <p:nvPr/>
        </p:nvSpPr>
        <p:spPr>
          <a:xfrm>
            <a:off x="10138564" y="3333642"/>
            <a:ext cx="1675888" cy="565927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 터치 시, popup 닫음</a:t>
            </a:r>
          </a:p>
        </p:txBody>
      </p:sp>
      <p:cxnSp>
        <p:nvCxnSpPr>
          <p:cNvPr id="334" name="Shape 334"/>
          <p:cNvCxnSpPr/>
          <p:nvPr/>
        </p:nvCxnSpPr>
        <p:spPr>
          <a:xfrm flipH="1">
            <a:off x="9014044" y="3616607"/>
            <a:ext cx="1124519" cy="99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5" name="Shape 335"/>
          <p:cNvSpPr/>
          <p:nvPr/>
        </p:nvSpPr>
        <p:spPr>
          <a:xfrm>
            <a:off x="8225424" y="5625267"/>
            <a:ext cx="613355" cy="1754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01:59:59</a:t>
            </a:r>
          </a:p>
        </p:txBody>
      </p:sp>
      <p:cxnSp>
        <p:nvCxnSpPr>
          <p:cNvPr id="336" name="Shape 336"/>
          <p:cNvCxnSpPr>
            <a:stCxn id="332" idx="1"/>
            <a:endCxn id="325" idx="5"/>
          </p:cNvCxnSpPr>
          <p:nvPr/>
        </p:nvCxnSpPr>
        <p:spPr>
          <a:xfrm rot="10800000">
            <a:off x="8748964" y="5618501"/>
            <a:ext cx="1389600" cy="75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727" y="295860"/>
            <a:ext cx="3527088" cy="62773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2357727" y="302760"/>
            <a:ext cx="3538350" cy="6253325"/>
          </a:xfrm>
          <a:prstGeom prst="rect">
            <a:avLst/>
          </a:prstGeom>
          <a:solidFill>
            <a:schemeClr val="dk1">
              <a:alpha val="68627"/>
            </a:schemeClr>
          </a:solidFill>
          <a:ln cap="flat" cmpd="sng" w="9525">
            <a:solidFill>
              <a:srgbClr val="9CC2E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2500941" y="4985351"/>
            <a:ext cx="3247051" cy="89643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351" y="5110660"/>
            <a:ext cx="613360" cy="605787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4978" y="5110660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3598" y="5110660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2219" y="5110660"/>
            <a:ext cx="613355" cy="605782"/>
          </a:xfrm>
          <a:prstGeom prst="ellipse">
            <a:avLst/>
          </a:prstGeom>
          <a:noFill/>
          <a:ln cap="flat" cmpd="sng" w="28575">
            <a:solidFill>
              <a:srgbClr val="323F4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9" name="Shape 349"/>
          <p:cNvSpPr/>
          <p:nvPr/>
        </p:nvSpPr>
        <p:spPr>
          <a:xfrm>
            <a:off x="2500941" y="4705332"/>
            <a:ext cx="3247051" cy="280019"/>
          </a:xfrm>
          <a:prstGeom prst="rect">
            <a:avLst/>
          </a:prstGeom>
          <a:solidFill>
            <a:srgbClr val="1F3864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여신의 축복</a:t>
            </a:r>
          </a:p>
        </p:txBody>
      </p:sp>
      <p:sp>
        <p:nvSpPr>
          <p:cNvPr id="350" name="Shape 350"/>
          <p:cNvSpPr/>
          <p:nvPr/>
        </p:nvSpPr>
        <p:spPr>
          <a:xfrm>
            <a:off x="5002219" y="5616123"/>
            <a:ext cx="613355" cy="17540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01:59:59</a:t>
            </a:r>
          </a:p>
        </p:txBody>
      </p:sp>
      <p:sp>
        <p:nvSpPr>
          <p:cNvPr id="351" name="Shape 351"/>
          <p:cNvSpPr/>
          <p:nvPr/>
        </p:nvSpPr>
        <p:spPr>
          <a:xfrm>
            <a:off x="6297057" y="3245674"/>
            <a:ext cx="1883116" cy="62692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하단 스킬 아이콘을 눌렀을 시,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설명/사용 Ui가 상단에 출력.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스킬 아이콘을 누르면 해당 스킬로 내용 교체.</a:t>
            </a:r>
          </a:p>
        </p:txBody>
      </p:sp>
      <p:cxnSp>
        <p:nvCxnSpPr>
          <p:cNvPr id="352" name="Shape 352"/>
          <p:cNvCxnSpPr>
            <a:stCxn id="351" idx="1"/>
          </p:cNvCxnSpPr>
          <p:nvPr/>
        </p:nvCxnSpPr>
        <p:spPr>
          <a:xfrm rot="10800000">
            <a:off x="5748057" y="3559135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53" name="Shape 353"/>
          <p:cNvSpPr/>
          <p:nvPr/>
        </p:nvSpPr>
        <p:spPr>
          <a:xfrm>
            <a:off x="6297057" y="5897348"/>
            <a:ext cx="1883116" cy="62692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빈 영역 터치 시 팝업 모두 닫음</a:t>
            </a:r>
          </a:p>
        </p:txBody>
      </p:sp>
      <p:cxnSp>
        <p:nvCxnSpPr>
          <p:cNvPr id="354" name="Shape 354"/>
          <p:cNvCxnSpPr>
            <a:stCxn id="353" idx="1"/>
          </p:cNvCxnSpPr>
          <p:nvPr/>
        </p:nvCxnSpPr>
        <p:spPr>
          <a:xfrm rot="10800000">
            <a:off x="4499157" y="6210809"/>
            <a:ext cx="1797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355" name="Shape 355"/>
          <p:cNvGrpSpPr/>
          <p:nvPr/>
        </p:nvGrpSpPr>
        <p:grpSpPr>
          <a:xfrm>
            <a:off x="2500941" y="2586009"/>
            <a:ext cx="3247051" cy="1666231"/>
            <a:chOff x="2500941" y="2446000"/>
            <a:chExt cx="3247051" cy="1666231"/>
          </a:xfrm>
        </p:grpSpPr>
        <p:sp>
          <p:nvSpPr>
            <p:cNvPr id="356" name="Shape 356"/>
            <p:cNvSpPr/>
            <p:nvPr/>
          </p:nvSpPr>
          <p:spPr>
            <a:xfrm>
              <a:off x="2500941" y="2726019"/>
              <a:ext cx="3247051" cy="1386213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500941" y="2446000"/>
              <a:ext cx="3247051" cy="280019"/>
            </a:xfrm>
            <a:prstGeom prst="rect">
              <a:avLst/>
            </a:prstGeom>
            <a:solidFill>
              <a:srgbClr val="1F3864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여신의 축복</a:t>
              </a:r>
            </a:p>
          </p:txBody>
        </p:sp>
        <p:pic>
          <p:nvPicPr>
            <p:cNvPr id="358" name="Shape 3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6663" y="2845173"/>
              <a:ext cx="613360" cy="605787"/>
            </a:xfrm>
            <a:prstGeom prst="ellipse">
              <a:avLst/>
            </a:prstGeom>
            <a:noFill/>
            <a:ln cap="flat" cmpd="sng" w="28575">
              <a:solidFill>
                <a:srgbClr val="323F4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59" name="Shape 359"/>
            <p:cNvSpPr/>
            <p:nvPr/>
          </p:nvSpPr>
          <p:spPr>
            <a:xfrm>
              <a:off x="3358426" y="3639235"/>
              <a:ext cx="1525690" cy="33775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ko-KR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 하기</a:t>
              </a: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3297773" y="2807146"/>
              <a:ext cx="2402471" cy="507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병원에서 치료 중인 병사를 즉시 회복 시킵니다. 치료 대기 중인 병사는 회복되지 않습니다.</a:t>
              </a:r>
            </a:p>
          </p:txBody>
        </p:sp>
        <p:sp>
          <p:nvSpPr>
            <p:cNvPr id="361" name="Shape 361"/>
            <p:cNvSpPr txBox="1"/>
            <p:nvPr/>
          </p:nvSpPr>
          <p:spPr>
            <a:xfrm>
              <a:off x="3621767" y="3411882"/>
              <a:ext cx="100700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쿨타임 04:00:00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178918" y="229106"/>
            <a:ext cx="91563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(기본Ui)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2353509" y="295860"/>
            <a:ext cx="3538350" cy="6301757"/>
            <a:chOff x="6628946" y="295860"/>
            <a:chExt cx="3538350" cy="6301757"/>
          </a:xfrm>
        </p:grpSpPr>
        <p:pic>
          <p:nvPicPr>
            <p:cNvPr id="368" name="Shape 3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164" y="295860"/>
              <a:ext cx="3527088" cy="6277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Shape 369"/>
            <p:cNvSpPr/>
            <p:nvPr/>
          </p:nvSpPr>
          <p:spPr>
            <a:xfrm>
              <a:off x="8822722" y="6046573"/>
              <a:ext cx="601363" cy="526606"/>
            </a:xfrm>
            <a:prstGeom prst="rect">
              <a:avLst/>
            </a:prstGeom>
            <a:solidFill>
              <a:srgbClr val="0D0D1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Shape 3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07961" y="6118373"/>
              <a:ext cx="455052" cy="383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Shape 371"/>
            <p:cNvSpPr txBox="1"/>
            <p:nvPr/>
          </p:nvSpPr>
          <p:spPr>
            <a:xfrm>
              <a:off x="8947517" y="6366785"/>
              <a:ext cx="415498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축복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6628946" y="302760"/>
              <a:ext cx="3538350" cy="6253325"/>
            </a:xfrm>
            <a:prstGeom prst="rect">
              <a:avLst/>
            </a:prstGeom>
            <a:solidFill>
              <a:schemeClr val="dk1">
                <a:alpha val="68627"/>
              </a:schemeClr>
            </a:solidFill>
            <a:ln cap="flat" cmpd="sng" w="9525">
              <a:solidFill>
                <a:srgbClr val="9CC2E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3" name="Shape 3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40209" y="302760"/>
              <a:ext cx="3517044" cy="568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Shape 3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3295" y="1180059"/>
              <a:ext cx="3000059" cy="3882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Shape 375"/>
            <p:cNvSpPr/>
            <p:nvPr/>
          </p:nvSpPr>
          <p:spPr>
            <a:xfrm>
              <a:off x="6640209" y="5069387"/>
              <a:ext cx="3517044" cy="532342"/>
            </a:xfrm>
            <a:prstGeom prst="rect">
              <a:avLst/>
            </a:prstGeom>
            <a:solidFill>
              <a:schemeClr val="dk1">
                <a:alpha val="68235"/>
              </a:schemeClr>
            </a:solidFill>
            <a:ln cap="flat" cmpd="sng" w="9525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아프로디테 여신의 기적으로 </a:t>
              </a:r>
            </a:p>
            <a:p>
              <a:pPr indent="0" lvl="0" marL="0" marR="0" rtl="0" algn="ctr">
                <a:spcBef>
                  <a:spcPts val="0"/>
                </a:spcBef>
                <a:buClr>
                  <a:srgbClr val="FFFF00"/>
                </a:buClr>
                <a:buSzPct val="25000"/>
                <a:buFont typeface="Arial"/>
                <a:buNone/>
              </a:pPr>
              <a:r>
                <a:rPr lang="ko-KR" sz="9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병원의 모든 유닛이 회복되었습니다.</a:t>
              </a:r>
            </a:p>
          </p:txBody>
        </p:sp>
      </p:grpSp>
      <p:sp>
        <p:nvSpPr>
          <p:cNvPr id="376" name="Shape 376"/>
          <p:cNvSpPr/>
          <p:nvPr/>
        </p:nvSpPr>
        <p:spPr>
          <a:xfrm>
            <a:off x="6297057" y="3245674"/>
            <a:ext cx="1883116" cy="62692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연출 및 이펙트</a:t>
            </a:r>
          </a:p>
        </p:txBody>
      </p:sp>
      <p:cxnSp>
        <p:nvCxnSpPr>
          <p:cNvPr id="377" name="Shape 377"/>
          <p:cNvCxnSpPr>
            <a:stCxn id="376" idx="1"/>
          </p:cNvCxnSpPr>
          <p:nvPr/>
        </p:nvCxnSpPr>
        <p:spPr>
          <a:xfrm rot="10800000">
            <a:off x="5748057" y="3559135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78" name="Shape 378"/>
          <p:cNvSpPr/>
          <p:nvPr/>
        </p:nvSpPr>
        <p:spPr>
          <a:xfrm>
            <a:off x="6297057" y="5031139"/>
            <a:ext cx="1883116" cy="62692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 효과(결과) 설명</a:t>
            </a:r>
          </a:p>
        </p:txBody>
      </p:sp>
      <p:cxnSp>
        <p:nvCxnSpPr>
          <p:cNvPr id="379" name="Shape 379"/>
          <p:cNvCxnSpPr>
            <a:stCxn id="378" idx="1"/>
          </p:cNvCxnSpPr>
          <p:nvPr/>
        </p:nvCxnSpPr>
        <p:spPr>
          <a:xfrm rot="10800000">
            <a:off x="5748057" y="5344600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80" name="Shape 380"/>
          <p:cNvSpPr/>
          <p:nvPr/>
        </p:nvSpPr>
        <p:spPr>
          <a:xfrm>
            <a:off x="6297057" y="5944669"/>
            <a:ext cx="1883116" cy="626922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아무곳이나 터치하면 스킵</a:t>
            </a:r>
          </a:p>
        </p:txBody>
      </p:sp>
      <p:cxnSp>
        <p:nvCxnSpPr>
          <p:cNvPr id="381" name="Shape 381"/>
          <p:cNvCxnSpPr>
            <a:stCxn id="380" idx="1"/>
          </p:cNvCxnSpPr>
          <p:nvPr/>
        </p:nvCxnSpPr>
        <p:spPr>
          <a:xfrm rot="10800000">
            <a:off x="5748057" y="6258130"/>
            <a:ext cx="54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82434" y="1033669"/>
            <a:ext cx="50401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스킬의 정의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플레이어가 여신을 장착하여 사용할 수 있는 기능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내 플레이어에게 다양한 효과를 즉시 제공하는 기능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282433" y="2678796"/>
            <a:ext cx="1045648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경쟁 게임 보다 다양한 스킬을 구성하여 차별화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경쟁 게임의 불편한 요소들을 스킬을 통해 편하게 플레이할 수 있도록 기획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플레이 및 전투에 다양한 변화를 줄 수 있도록 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636104" y="365760"/>
            <a:ext cx="1207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Flow</a:t>
            </a:r>
          </a:p>
        </p:txBody>
      </p:sp>
      <p:sp>
        <p:nvSpPr>
          <p:cNvPr id="103" name="Shape 103"/>
          <p:cNvSpPr/>
          <p:nvPr/>
        </p:nvSpPr>
        <p:spPr>
          <a:xfrm>
            <a:off x="4891521" y="2324992"/>
            <a:ext cx="1606163" cy="691762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 Ui</a:t>
            </a:r>
          </a:p>
        </p:txBody>
      </p:sp>
      <p:sp>
        <p:nvSpPr>
          <p:cNvPr id="104" name="Shape 104"/>
          <p:cNvSpPr/>
          <p:nvPr/>
        </p:nvSpPr>
        <p:spPr>
          <a:xfrm>
            <a:off x="4891521" y="3519494"/>
            <a:ext cx="1606163" cy="69176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메뉴</a:t>
            </a:r>
          </a:p>
        </p:txBody>
      </p:sp>
      <p:cxnSp>
        <p:nvCxnSpPr>
          <p:cNvPr id="105" name="Shape 105"/>
          <p:cNvCxnSpPr>
            <a:stCxn id="104" idx="0"/>
            <a:endCxn id="103" idx="2"/>
          </p:cNvCxnSpPr>
          <p:nvPr/>
        </p:nvCxnSpPr>
        <p:spPr>
          <a:xfrm rot="10800000">
            <a:off x="5694602" y="3016694"/>
            <a:ext cx="0" cy="50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06" name="Shape 106"/>
          <p:cNvSpPr/>
          <p:nvPr/>
        </p:nvSpPr>
        <p:spPr>
          <a:xfrm>
            <a:off x="4891521" y="4713996"/>
            <a:ext cx="1606163" cy="69176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List</a:t>
            </a:r>
          </a:p>
        </p:txBody>
      </p:sp>
      <p:cxnSp>
        <p:nvCxnSpPr>
          <p:cNvPr id="107" name="Shape 107"/>
          <p:cNvCxnSpPr/>
          <p:nvPr/>
        </p:nvCxnSpPr>
        <p:spPr>
          <a:xfrm rot="10800000">
            <a:off x="5694603" y="4211257"/>
            <a:ext cx="0" cy="50273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08" name="Shape 108"/>
          <p:cNvSpPr/>
          <p:nvPr/>
        </p:nvSpPr>
        <p:spPr>
          <a:xfrm>
            <a:off x="7331675" y="4816114"/>
            <a:ext cx="1544344" cy="487528"/>
          </a:xfrm>
          <a:prstGeom prst="rect">
            <a:avLst/>
          </a:prstGeom>
          <a:solidFill>
            <a:srgbClr val="9CC2E5"/>
          </a:soli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사용popup</a:t>
            </a:r>
          </a:p>
        </p:txBody>
      </p:sp>
      <p:cxnSp>
        <p:nvCxnSpPr>
          <p:cNvPr id="109" name="Shape 109"/>
          <p:cNvCxnSpPr>
            <a:stCxn id="106" idx="3"/>
            <a:endCxn id="108" idx="1"/>
          </p:cNvCxnSpPr>
          <p:nvPr/>
        </p:nvCxnSpPr>
        <p:spPr>
          <a:xfrm>
            <a:off x="6497684" y="5059878"/>
            <a:ext cx="83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정의1 (귀환의 기적)</a:t>
            </a:r>
          </a:p>
        </p:txBody>
      </p:sp>
      <p:sp>
        <p:nvSpPr>
          <p:cNvPr id="115" name="Shape 115"/>
          <p:cNvSpPr/>
          <p:nvPr/>
        </p:nvSpPr>
        <p:spPr>
          <a:xfrm>
            <a:off x="1553154" y="1087005"/>
            <a:ext cx="94832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채집 및 행군을 포함한 모든 부대가 마을로 빠르게 귀환한다.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채집 중이거나 유적 탐사 중인 부대일 경우, 그 시점까지 획득한 자원 및 아이템을 가지고 귀환한다.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집결에 합류된 유닛은 귀환하지 않는다.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유저의 타운에 지원유닛으로 들어가 있는 유닛은 귀환한다.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집결지로 행군 중이거나, 지원을 위한 행군 중인 유닛도 귀환한다.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8h</a:t>
            </a:r>
          </a:p>
        </p:txBody>
      </p:sp>
      <p:graphicFrame>
        <p:nvGraphicFramePr>
          <p:cNvPr id="116" name="Shape 11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효과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시점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귀환의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행군 중인 나의 부대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타운으로 즉시 귀환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3초 이내 타운 도착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사용 즉시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(사용 시)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7" name="Shape 117"/>
          <p:cNvSpPr txBox="1"/>
          <p:nvPr/>
        </p:nvSpPr>
        <p:spPr>
          <a:xfrm>
            <a:off x="5925073" y="6304735"/>
            <a:ext cx="357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마술의 여신 이시스(이집트 신화)</a:t>
            </a:r>
          </a:p>
        </p:txBody>
      </p:sp>
      <p:pic>
        <p:nvPicPr>
          <p:cNvPr descr="왕좌 모양의 장식물을 머리에 쓴 이시스."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81580"/>
            <a:ext cx="1343024" cy="2948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inven.co.kr/upload/2014/10/25/bbs/i0203485614.jpg"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154" y="3955414"/>
            <a:ext cx="4266564" cy="290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정의2 (채집의 축복)</a:t>
            </a:r>
          </a:p>
        </p:txBody>
      </p:sp>
      <p:sp>
        <p:nvSpPr>
          <p:cNvPr id="125" name="Shape 125"/>
          <p:cNvSpPr/>
          <p:nvPr/>
        </p:nvSpPr>
        <p:spPr>
          <a:xfrm>
            <a:off x="1553154" y="1087005"/>
            <a:ext cx="10292856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4시간 동안 채집 중인 모든 부대의 초당 채집 속도가 2배가 된다. (적재량은 변화 없음, 결과적으로 채집 완료 시간이 단축)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채집 속도 증가 아이템과 중복으로 사용이 가능하다.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12h</a:t>
            </a:r>
          </a:p>
        </p:txBody>
      </p:sp>
      <p:graphicFrame>
        <p:nvGraphicFramePr>
          <p:cNvPr id="126" name="Shape 12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효과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시점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채집의 축복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필드에서 채집 중인 내 부대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채집 속도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2배 증가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사용 즉시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4시간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27" name="Shape 127"/>
          <p:cNvSpPr txBox="1"/>
          <p:nvPr/>
        </p:nvSpPr>
        <p:spPr>
          <a:xfrm>
            <a:off x="2616399" y="6304735"/>
            <a:ext cx="31373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황금의 여신 파르바티 (인도)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168" y="3931357"/>
            <a:ext cx="3393857" cy="228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80" y="3931357"/>
            <a:ext cx="2191097" cy="279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117" y="3931357"/>
            <a:ext cx="2473780" cy="285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정의3(풍요의 기적)</a:t>
            </a:r>
          </a:p>
        </p:txBody>
      </p:sp>
      <p:sp>
        <p:nvSpPr>
          <p:cNvPr id="136" name="Shape 136"/>
          <p:cNvSpPr/>
          <p:nvPr/>
        </p:nvSpPr>
        <p:spPr>
          <a:xfrm>
            <a:off x="1553154" y="1087005"/>
            <a:ext cx="9483254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타운에 보유하고 있는 모든 자원건물의 시간당 생산량의 10배를 즉시 획득한다. (10시간분)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12h</a:t>
            </a:r>
          </a:p>
        </p:txBody>
      </p:sp>
      <p:pic>
        <p:nvPicPr>
          <p:cNvPr descr="http://postfiles11.naver.net/20160126_138/suyeong6571_1453817690276BVPHF_PNG/50.PNG?type=w2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154" y="3972908"/>
            <a:ext cx="2295985" cy="27011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Shape 138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  <a:gridCol w="1293725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효과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시점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풍요의 기적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타운 내 건설 된 모든 생산 건물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자원 즉시 획득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각 건물 별 10시간 분 생산 저원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사용 즉시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9" name="Shape 139"/>
          <p:cNvSpPr txBox="1"/>
          <p:nvPr/>
        </p:nvSpPr>
        <p:spPr>
          <a:xfrm>
            <a:off x="3849139" y="6304735"/>
            <a:ext cx="357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대지의 여신 가이아 (그리스로마)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636104" y="365760"/>
            <a:ext cx="20008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정의4 (부활)</a:t>
            </a:r>
          </a:p>
        </p:txBody>
      </p:sp>
      <p:sp>
        <p:nvSpPr>
          <p:cNvPr id="145" name="Shape 145"/>
          <p:cNvSpPr/>
          <p:nvPr/>
        </p:nvSpPr>
        <p:spPr>
          <a:xfrm>
            <a:off x="1553154" y="1087005"/>
            <a:ext cx="948325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다음 1회의 전투에 한해 사망하는 병사가 모두 부상병으로 전환된다.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후, 1시간 동안만 지속 시간이 유지된다. (지속 시간 내에 사용하지 않으면 사용된 것으로 간주)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전투를 진행하여, 효과가 적용되면 지속시간이 사라지고, 사용한 것으로 하여 스킬 쿨타임이 시작되고, 스킬을 다시 사용할 수 없다.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타운내 방어 시에는 적용되지 않고, 공격하는 부대에만 적용 된다.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12h</a:t>
            </a:r>
          </a:p>
        </p:txBody>
      </p:sp>
      <p:graphicFrame>
        <p:nvGraphicFramePr>
          <p:cNvPr id="146" name="Shape 14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부활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전투를 진행하는 내 병사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사망병사를 부상병으로 전환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해당 전투에서 발생하는 모든 사망병사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12h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종료. 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효과 적용 시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47" name="Shape 147"/>
          <p:cNvSpPr txBox="1"/>
          <p:nvPr/>
        </p:nvSpPr>
        <p:spPr>
          <a:xfrm>
            <a:off x="7183393" y="6488667"/>
            <a:ext cx="2879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영생의 여신 서왕모 (중국)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45176"/>
            <a:ext cx="4174523" cy="301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8187" y="3853778"/>
            <a:ext cx="2915206" cy="300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636104" y="365760"/>
            <a:ext cx="27751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스킬 정의5 (여신의 보호)</a:t>
            </a:r>
          </a:p>
        </p:txBody>
      </p:sp>
      <p:sp>
        <p:nvSpPr>
          <p:cNvPr id="155" name="Shape 155"/>
          <p:cNvSpPr/>
          <p:nvPr/>
        </p:nvSpPr>
        <p:spPr>
          <a:xfrm>
            <a:off x="1553154" y="1087005"/>
            <a:ext cx="1029285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시, 전쟁보호 아이템과 동일한 효과를 30분 동안 받는다.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쿨타임 24h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전쟁보호 아이템 적용 상태일 때 전쟁보호 아이템의 남은시간에 +30분한다.</a:t>
            </a:r>
          </a:p>
        </p:txBody>
      </p:sp>
      <p:graphicFrame>
        <p:nvGraphicFramePr>
          <p:cNvPr id="156" name="Shape 156"/>
          <p:cNvGraphicFramePr/>
          <p:nvPr/>
        </p:nvGraphicFramePr>
        <p:xfrm>
          <a:off x="1553154" y="303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{DE290248-C168-497C-A841-D234905E2DC6}</a:tableStyleId>
              </a:tblPr>
              <a:tblGrid>
                <a:gridCol w="1478550"/>
                <a:gridCol w="1478550"/>
                <a:gridCol w="1478550"/>
                <a:gridCol w="1478550"/>
                <a:gridCol w="1478550"/>
                <a:gridCol w="1478550"/>
                <a:gridCol w="1478550"/>
              </a:tblGrid>
              <a:tr h="265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스킬이름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대상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스킬 영향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적용 수치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쿨타임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종료 시점</a:t>
                      </a:r>
                    </a:p>
                  </a:txBody>
                  <a:tcPr marT="45725" marB="45725" marR="91450" marL="91450" anchor="ctr"/>
                </a:tc>
              </a:tr>
              <a:tr h="47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여신의 보호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내 타운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정찰 및 전쟁으로 부터 보호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없음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30m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24h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ko-KR" sz="1000" u="none" cap="none" strike="noStrike"/>
                        <a:t>지속 시간 종료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7" name="Shape 157"/>
          <p:cNvSpPr txBox="1"/>
          <p:nvPr/>
        </p:nvSpPr>
        <p:spPr>
          <a:xfrm>
            <a:off x="3849139" y="6304735"/>
            <a:ext cx="3571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전쟁의 여신 아테나 (그리스로마)</a:t>
            </a:r>
          </a:p>
        </p:txBody>
      </p:sp>
      <p:pic>
        <p:nvPicPr>
          <p:cNvPr descr="http://appdata.hungryapp.co.kr/data_file/data_img/201210/2diqyDchLKAGKYVl316L7V15Iguz.jpg"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154" y="3975846"/>
            <a:ext cx="2154965" cy="269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